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A9915D"/>
    <a:srgbClr val="712703"/>
    <a:srgbClr val="AD9861"/>
    <a:srgbClr val="8A733F"/>
    <a:srgbClr val="FCFCE9"/>
    <a:srgbClr val="F5F1BF"/>
    <a:srgbClr val="B39E67"/>
    <a:srgbClr val="D3B255"/>
    <a:srgbClr val="0C4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6433" autoAdjust="0"/>
  </p:normalViewPr>
  <p:slideViewPr>
    <p:cSldViewPr snapToGrid="0">
      <p:cViewPr varScale="1">
        <p:scale>
          <a:sx n="71" d="100"/>
          <a:sy n="71" d="100"/>
        </p:scale>
        <p:origin x="-12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26.03.2018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26.03.2018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1710" y="360218"/>
            <a:ext cx="69468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МОУ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Закобякинская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СОШ</a:t>
            </a: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орфографической грамотности в начальной школе в условиях ФГОС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Учитель начальных классов:                                                              Л.Н. Тихомирова</a:t>
            </a:r>
          </a:p>
          <a:p>
            <a:pPr algn="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2017-2018г.г.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5082" y="1613647"/>
            <a:ext cx="7247965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Орфографическое чтение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Письмо с проговариванием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Списывание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Комментированное письмо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Письмо под диктовку с предварительной подготовкой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Диктант «Проверяю себя»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Какографические упражнения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Письмо по памяти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Зрительные диктанты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Работа над ошибками</a:t>
            </a: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Виды упражнений: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569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5" y="0"/>
            <a:ext cx="8583917" cy="644079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909482" y="416859"/>
            <a:ext cx="50275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Примеры заданий: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9588" y="991815"/>
            <a:ext cx="765137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Списывания с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грамматико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орфографическими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заданиями: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Дописывать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окончания с указанием грамматической формы с образцом (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…, на строительств…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Образец: (1скл.,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П.п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 –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пустыне.</a:t>
            </a:r>
          </a:p>
          <a:p>
            <a:pPr lvl="0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Дописывание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окончаний с указанием грамматической формы без образца: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колхоз…, на </a:t>
            </a:r>
            <a:r>
              <a:rPr lang="ru-RU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лошадк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Списывания, в которых грамматические и орфографические задания органически связываются с заданиями по развитию речи.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подобных упражнений по теме «Имена существительные 1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3 –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склонений единственного числа с шипящими на конце».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Каждую группу слов заменить одним словом. Перед существительными в скобках обозначить склонение,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подчеркнуть.</a:t>
            </a:r>
          </a:p>
          <a:p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Глухое место в лесу (глушь); белый хлеб, похожий на замок с дужкой (калач).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296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53988" y="2526686"/>
            <a:ext cx="658905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66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463" y="1407313"/>
            <a:ext cx="7163325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Сохранение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орфографических ошибок в работах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учащихся;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ФГОС начального общего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образования: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научить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 осознавать безошибочное письмо как одно из проявлений собственного уровня культуры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орфографические правила при записи собственных и предложенных текстов, </a:t>
            </a:r>
          </a:p>
          <a:p>
            <a:pPr>
              <a:lnSpc>
                <a:spcPct val="15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овладеть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умением проверять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написанное.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Актуальность темы: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6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16106" y="2176753"/>
            <a:ext cx="712694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оздать</a:t>
            </a:r>
            <a:r>
              <a:rPr lang="de-DE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систему упражнений для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орфографической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</a:t>
            </a:r>
            <a:endParaRPr lang="ru-RU" sz="28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Цель: 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5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5082" y="1613647"/>
            <a:ext cx="7247965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психолого-педагогическую и научно-методическую литературу по данной проблеме, познакомиться с педагогическим опытом других учителей;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выявить степень развития орфографических норм обучающихся класса; провести практическую работу и проанализировать ее результаты;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отобрать эффективные способы (упражнения) формирования орфографической грамотности.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Задачи: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65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5082" y="1613647"/>
            <a:ext cx="7247965" cy="837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5082" y="699427"/>
            <a:ext cx="714038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Условия развития орфографической грамотности: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95081" y="2274838"/>
            <a:ext cx="724796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проведение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специальных упражнений (комментированное письмо, зрительный диктант, моделирование, сигнальные карточки, орфографическое проговаривание);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обнаруживать орфограмму, определять ее тип, находить допущенные ошибки.</a:t>
            </a:r>
          </a:p>
        </p:txBody>
      </p:sp>
    </p:spTree>
    <p:extLst>
      <p:ext uri="{BB962C8B-B14F-4D97-AF65-F5344CB8AC3E}">
        <p14:creationId xmlns:p14="http://schemas.microsoft.com/office/powerpoint/2010/main" val="929212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5082" y="1613647"/>
            <a:ext cx="724796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Подготовительный: анализ литературы, обобщение имеющегося педагогического опыта по данной теме.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Основной: проведение диагностических работ, использование упражнений на уроках русского языка,  выявление трудностей у учащихся при усилении практической направленности.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Заключительный: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диагностической работы (диктанта) и определение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орфографических умений у детей,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самых оптимальных способов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ru-RU" sz="2000" dirty="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6950" y="699427"/>
            <a:ext cx="47300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Этапы опыта: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39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04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37130" y="403413"/>
            <a:ext cx="6683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Квалификация орфограмм: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3760178"/>
              </p:ext>
            </p:extLst>
          </p:nvPr>
        </p:nvGraphicFramePr>
        <p:xfrm>
          <a:off x="820272" y="988188"/>
          <a:ext cx="7503458" cy="55968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705"/>
                <a:gridCol w="4054753"/>
              </a:tblGrid>
              <a:tr h="379447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орфограммы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Опознавательные признаки</a:t>
                      </a:r>
                      <a:endParaRPr lang="ru-RU" dirty="0"/>
                    </a:p>
                  </a:txBody>
                  <a:tcPr/>
                </a:tc>
              </a:tr>
              <a:tr h="948618">
                <a:tc>
                  <a:txBody>
                    <a:bodyPr/>
                    <a:lstStyle/>
                    <a:p>
                      <a:pPr fontAlgn="base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Безударные гласные в корне (проверяемые и непроверяемые)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а) отсутствие ударения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б) гласные а, о, и, е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в) место в слове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8023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Звонкие и глухие согласные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а) парные согласные б-п, г-к, в-ф, д-т, з-с, ж-ш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б) место в слове (в корне, в абсолютном конце слова или перед согласным)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948618">
                <a:tc>
                  <a:txBody>
                    <a:bodyPr/>
                    <a:lstStyle/>
                    <a:p>
                      <a:pPr fontAlgn="base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Непроизносимые согласные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а) «опасные» сочетания звуков или букв сти, здн, сн, зн и др.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б) место в слове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17788">
                <a:tc>
                  <a:txBody>
                    <a:bodyPr/>
                    <a:lstStyle/>
                    <a:p>
                      <a:pPr fontAlgn="base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Разделительный ь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Разделительный ъ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а) наличие звука Ц] после согласного, наличие гласных букв я, е, ю, ё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б)место орфограммы: на стыке приставки, оканчивающейся на согласный, и корня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5238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204" y="0"/>
            <a:ext cx="9139938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37130" y="403413"/>
            <a:ext cx="66831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200" b="1" dirty="0" smtClean="0">
                <a:ln w="9525">
                  <a:noFill/>
                </a:ln>
                <a:solidFill>
                  <a:schemeClr val="accent2">
                    <a:lumMod val="50000"/>
                  </a:schemeClr>
                </a:solidFill>
                <a:latin typeface="Garamond Premr Pro Smbd" panose="02020602060506020403" pitchFamily="18" charset="0"/>
                <a:ea typeface="Tahoma" panose="020B0604030504040204" pitchFamily="34" charset="0"/>
                <a:cs typeface="Tahoma" panose="020B0604030504040204" pitchFamily="34" charset="0"/>
              </a:rPr>
              <a:t>Квалификация орфограмм:</a:t>
            </a:r>
            <a:endParaRPr lang="ru-RU" sz="3200" b="1" dirty="0">
              <a:ln w="9525">
                <a:noFill/>
              </a:ln>
              <a:solidFill>
                <a:schemeClr val="accent2">
                  <a:lumMod val="50000"/>
                </a:schemeClr>
              </a:solidFill>
              <a:latin typeface="Garamond Premr Pro Smbd" panose="02020602060506020403" pitchFamily="18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752485"/>
              </p:ext>
            </p:extLst>
          </p:nvPr>
        </p:nvGraphicFramePr>
        <p:xfrm>
          <a:off x="820272" y="988188"/>
          <a:ext cx="7503458" cy="5074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8705"/>
                <a:gridCol w="4054753"/>
              </a:tblGrid>
              <a:tr h="379447">
                <a:tc>
                  <a:txBody>
                    <a:bodyPr/>
                    <a:lstStyle/>
                    <a:p>
                      <a:r>
                        <a:rPr lang="ru-RU" dirty="0" smtClean="0"/>
                        <a:t>Название орфограммы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Опознавательные признаки</a:t>
                      </a:r>
                      <a:endParaRPr lang="ru-RU" dirty="0"/>
                    </a:p>
                  </a:txBody>
                  <a:tcPr/>
                </a:tc>
              </a:tr>
              <a:tr h="948618">
                <a:tc>
                  <a:txBody>
                    <a:bodyPr/>
                    <a:lstStyle/>
                    <a:p>
                      <a:pPr fontAlgn="base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Раздельное написание предлогов, слитное написание приставок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а) наличие звукосочетания, которое может оказаться предлогом или приставкой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б) часть речи: глагол не может иметь предлога, предлог относится к имени существительному или местоимению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875334">
                <a:tc>
                  <a:txBody>
                    <a:bodyPr/>
                    <a:lstStyle/>
                    <a:p>
                      <a:pPr fontAlgn="base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Заглавная буква в именах собственных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а) место в слове: первая буква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б) значение слова: название или имя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525711">
                <a:tc>
                  <a:txBody>
                    <a:bodyPr/>
                    <a:lstStyle/>
                    <a:p>
                      <a:pPr fontAlgn="base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Сочетания жи, ши, ча, ща, чу, щу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наличие в слове сочетаний</a:t>
                      </a:r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517788">
                <a:tc>
                  <a:txBody>
                    <a:bodyPr/>
                    <a:lstStyle/>
                    <a:p>
                      <a:pPr fontAlgn="base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Безударные окончания имен существительных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endParaRPr lang="ru-RU" sz="1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а) место орфограммы: в окончании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б) наличие в окончании безударного е-и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в) часть речи: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имя</a:t>
                      </a:r>
                      <a:r>
                        <a:rPr lang="de-DE" sz="18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de-DE" sz="1800" kern="1200" dirty="0" err="1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существительное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118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995083" y="2138081"/>
            <a:ext cx="724796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 не видит «опасных мест».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подбирать проверочные слова из-за маленького словарного запаса, снижения интереса к чтению.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Низкий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самостоятельности при выполнении.</a:t>
            </a:r>
            <a:endParaRPr lang="ru-RU" sz="2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2659" y="484094"/>
            <a:ext cx="71403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причины написания слов с ошибками:	</a:t>
            </a:r>
            <a:endParaRPr lang="ru-RU" sz="32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11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987</TotalTime>
  <Words>656</Words>
  <Application>Microsoft Office PowerPoint</Application>
  <PresentationFormat>Экран (4:3)</PresentationFormat>
  <Paragraphs>88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Пользователь Windows</cp:lastModifiedBy>
  <cp:revision>64</cp:revision>
  <dcterms:created xsi:type="dcterms:W3CDTF">2013-11-19T05:52:05Z</dcterms:created>
  <dcterms:modified xsi:type="dcterms:W3CDTF">2018-03-26T22:19:41Z</dcterms:modified>
</cp:coreProperties>
</file>