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99" r:id="rId4"/>
    <p:sldId id="307" r:id="rId5"/>
    <p:sldId id="258" r:id="rId6"/>
    <p:sldId id="302" r:id="rId7"/>
    <p:sldId id="300" r:id="rId8"/>
    <p:sldId id="262" r:id="rId9"/>
    <p:sldId id="303" r:id="rId10"/>
    <p:sldId id="304" r:id="rId11"/>
    <p:sldId id="30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ksanderK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3" autoAdjust="0"/>
  </p:normalViewPr>
  <p:slideViewPr>
    <p:cSldViewPr>
      <p:cViewPr>
        <p:scale>
          <a:sx n="78" d="100"/>
          <a:sy n="78" d="100"/>
        </p:scale>
        <p:origin x="-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24967-6F1C-4E13-A2AB-FDB615988C50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9E082-5FAE-4FBE-A601-85A6C2FAEE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62033-F9C2-44EB-BB35-1CC9FF181C1B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22FC1-FDD5-4086-AF5F-5B37F1324E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312E3-4FB2-4B00-BF7B-38E8F514AB1D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2E4DD-CC9C-4E5C-88A5-F13A3B5E9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685800"/>
            <a:ext cx="75438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8479-DDDE-41B5-B881-C62B2E790A8C}" type="datetimeFigureOut">
              <a:rPr lang="ru-RU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E920-1E90-4525-8CF7-6CD9862F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D596B9-6BA6-4E19-90D4-70FA1AE1E190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EF56-447A-4ED3-B09F-7383D799F8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5575D-7F04-43B9-8413-4756D6D7CB68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96665-44E6-40B3-815E-B3A0A08D8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6CF89-6ABB-4A6B-BE75-E52273B4D40C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1503-37C0-4CF2-AAFD-84B42CE3A6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AC727-2DC2-40E6-BE06-B4C3EC2EA1DC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75415-894B-43BE-B33A-2D7907AE8C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8F6AB-5653-475F-9347-F381574A1726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250D-24F4-43D1-BF8C-C810C5EE2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0D7AA-FBA8-490A-B887-2410FFC4AABA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B3AA9-762B-4550-9D7E-DF5984066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22E2D-86B2-4C0D-9B96-5BAEAF1DEFA0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1C345-DD84-49F0-9E30-9F865533E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CD1C2-A686-4A56-8577-DD818017DF60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5AA1B-E275-4CD1-887D-0442BF95FA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B73D1B2-AFF3-4F21-AB59-FB48E29B7227}" type="datetimeFigureOut">
              <a:rPr lang="ru-RU" smtClean="0"/>
              <a:pPr>
                <a:defRPr/>
              </a:pPr>
              <a:t>12.06.2017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7CCEDA-279D-4117-808F-53E5918850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7;&#1085;&#1072;&#1102;%20&#1074;&#1089;&#1077;.docx" TargetMode="External"/><Relationship Id="rId2" Type="http://schemas.openxmlformats.org/officeDocument/2006/relationships/hyperlink" Target="&#1076;&#1085;&#1077;&#1074;&#1085;&#1080;&#1082;%20&#1085;&#1072;&#1073;&#1083;&#1102;&#1076;&#1077;&#1085;&#1080;&#1081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8;&#1072;&#1073;&#1083;&#1080;&#1094;&#1072;%20&#1088;&#1077;&#1079;&#1091;&#1083;&#1100;&#1090;&#1072;&#1090;&#1099;%20&#1080;&#1089;&#1089;&#1083;&#1077;&#1076;&#1086;&#1074;&#1072;&#1085;&#1080;&#1103;.docx" TargetMode="External"/><Relationship Id="rId4" Type="http://schemas.openxmlformats.org/officeDocument/2006/relationships/hyperlink" Target="&#1043;&#1077;&#1086;&#1075;&#1088;&#1072;&#1092;&#1080;&#1095;&#1077;&#1089;&#1082;&#1086;&#1077;%20&#1087;&#1086;&#1083;&#1086;&#1078;&#1077;&#1085;&#1080;&#1077;%20&#1088;&#1077;&#1082;&#1080;%20&#1042;&#1086;&#1085;&#1100;&#1075;&#1072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2;%20&#1103;%20&#1088;&#1072;&#1073;&#1086;&#1090;&#1072;&#1083;%20&#1074;%20&#1075;&#1088;&#1091;&#1087;&#1087;&#1077;.docx" TargetMode="External"/><Relationship Id="rId2" Type="http://schemas.openxmlformats.org/officeDocument/2006/relationships/hyperlink" Target="&#1082;&#1072;&#1082;%20&#1103;%20&#1088;&#1072;&#1073;&#1086;&#1090;&#1072;&#1083;%20&#1085;&#1072;&#1076;%20&#1078;&#1091;&#1088;&#1085;&#1072;&#1083;&#1086;&#1084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9;&#1072;&#1084;&#1086;&#1086;&#1094;&#1077;&#1085;&#1082;&#1072;%20&#1091;&#1095;&#1077;&#1085;&#1080;&#1082;&#1072;%20&#1080;%20&#1086;&#1094;&#1077;&#1085;&#1082;&#1072;%20&#1091;&#1095;&#1080;&#1090;&#1077;&#1083;&#1103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riroda.ru/plants_vodoem.php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geo.59311s018.edusite.ru/" TargetMode="External"/><Relationship Id="rId4" Type="http://schemas.openxmlformats.org/officeDocument/2006/relationships/hyperlink" Target="http://ru.geo-kabinet.priwalenskaja.edusi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675456"/>
            <a:ext cx="8640960" cy="331236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дом в природе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1920" y="3967158"/>
            <a:ext cx="5173960" cy="1152128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Л.Н.,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971600" y="5085184"/>
            <a:ext cx="7252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/>
              <a:t> 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©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МОУ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Закобякинская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СОШ,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2016 -2017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учебный год</a:t>
            </a:r>
          </a:p>
          <a:p>
            <a:pPr algn="ctr"/>
            <a:endParaRPr lang="ru-RU" dirty="0" smtClean="0"/>
          </a:p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3438" y="4746458"/>
            <a:ext cx="2510565" cy="18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«Этот маленький домик в природе»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7" t="-14336" r="1047" b="14336"/>
          <a:stretch/>
        </p:blipFill>
        <p:spPr bwMode="auto">
          <a:xfrm>
            <a:off x="4860032" y="2276872"/>
            <a:ext cx="3035975" cy="2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115300"/>
            <a:ext cx="31127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Речка, реченька, река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Широка и глубока.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Ты течёшь между полей,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Городов и деревень.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Подо льдом бежишь зимой,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Разливаешься весной,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 осень листья-корабли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Тихо плавают все дни.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Ты для рыбы-дом родной.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Для животных-водопой.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Звёздам-зеркало большое.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По ночам они не спят.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До утра в тебя глядят.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4858" r="-225"/>
          <a:stretch/>
        </p:blipFill>
        <p:spPr bwMode="auto">
          <a:xfrm>
            <a:off x="6491851" y="4688754"/>
            <a:ext cx="2520280" cy="18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type="tbl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97"/>
          <a:stretch/>
        </p:blipFill>
        <p:spPr bwMode="auto">
          <a:xfrm>
            <a:off x="323528" y="3645024"/>
            <a:ext cx="4154356" cy="27272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4795" b="26512"/>
          <a:stretch/>
        </p:blipFill>
        <p:spPr bwMode="auto">
          <a:xfrm>
            <a:off x="4893536" y="3645024"/>
            <a:ext cx="4153691" cy="26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2"/>
          <a:stretch>
            <a:fillRect/>
          </a:stretch>
        </p:blipFill>
        <p:spPr bwMode="auto">
          <a:xfrm>
            <a:off x="2569162" y="404664"/>
            <a:ext cx="4168067" cy="27015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80400" cy="4176464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классы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характеру ведущей деятельности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b="1" dirty="0" smtClean="0">
              <a:solidFill>
                <a:srgbClr val="7030A0"/>
              </a:solidFill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организации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внеурочный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1"/>
            <a:ext cx="7543800" cy="11521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2564904"/>
            <a:ext cx="8280400" cy="3816846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2800" dirty="0" smtClean="0"/>
              <a:t>  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 включает в себя изучение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сообществ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края. Взаимосвязи в природном сообществе: растения – пища и укрытие для 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животных; животные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распространители плодов и семян растений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реализован во внеурочной деятельности в рамках занятий «Мир вокруг нас» на  краеведческом материале «Реки, озёра родного края».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404813"/>
            <a:ext cx="7543800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 соответствии </a:t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ФГОС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4392488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природного сообщества родного края ребята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реку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 местности -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Воньгу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ходят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из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деревень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</a:t>
            </a: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некоторых школьников была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незнакома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заинтересовались: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-Где река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берёт начало и куда она течёт? </a:t>
            </a: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-Какая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в реке? </a:t>
            </a: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-Кто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реки </a:t>
            </a:r>
            <a:r>
              <a:rPr lang="ru-RU" sz="1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Воньги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в реке не кончается ? 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вопросы ребята  не смогли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идея создать проект, чтобы подробнее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реку </a:t>
            </a:r>
            <a:r>
              <a:rPr lang="ru-RU" sz="1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Воньга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22413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проблемной ситуации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048" y="3140968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/>
          <p:cNvSpPr>
            <a:spLocks noGrp="1"/>
          </p:cNvSpPr>
          <p:nvPr>
            <p:ph type="title"/>
          </p:nvPr>
        </p:nvSpPr>
        <p:spPr>
          <a:xfrm>
            <a:off x="338138" y="620688"/>
            <a:ext cx="8059566" cy="136815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к изучению водоёмов родного края через исследовательскую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</p:txBody>
      </p:sp>
      <p:sp>
        <p:nvSpPr>
          <p:cNvPr id="11268" name="Объект 1"/>
          <p:cNvSpPr>
            <a:spLocks noGrp="1"/>
          </p:cNvSpPr>
          <p:nvPr>
            <p:ph sz="quarter" idx="13"/>
          </p:nvPr>
        </p:nvSpPr>
        <p:spPr>
          <a:xfrm>
            <a:off x="338138" y="2127250"/>
            <a:ext cx="3859014" cy="3767137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8"/>
          <p:cNvSpPr>
            <a:spLocks noGrp="1"/>
          </p:cNvSpPr>
          <p:nvPr>
            <p:ph sz="quarter" idx="14"/>
          </p:nvPr>
        </p:nvSpPr>
        <p:spPr>
          <a:xfrm>
            <a:off x="5076825" y="2205038"/>
            <a:ext cx="3273425" cy="4032250"/>
          </a:xfrm>
        </p:spPr>
        <p:txBody>
          <a:bodyPr/>
          <a:lstStyle/>
          <a:p>
            <a:pPr marL="0" indent="0" eaLnBrk="1" hangingPunct="1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270" name="Объект 1"/>
          <p:cNvSpPr txBox="1">
            <a:spLocks/>
          </p:cNvSpPr>
          <p:nvPr/>
        </p:nvSpPr>
        <p:spPr bwMode="auto">
          <a:xfrm>
            <a:off x="338138" y="5445224"/>
            <a:ext cx="3657600" cy="8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ru-RU" sz="28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546334" y="4105187"/>
            <a:ext cx="1379016" cy="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87798" y="2636912"/>
            <a:ext cx="6048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ознакомить </a:t>
            </a:r>
            <a:r>
              <a:rPr lang="ru-RU" sz="2000" dirty="0">
                <a:solidFill>
                  <a:srgbClr val="7030A0"/>
                </a:solidFill>
              </a:rPr>
              <a:t>с географическим положением реки </a:t>
            </a:r>
            <a:r>
              <a:rPr lang="ru-RU" sz="2000" dirty="0" err="1">
                <a:solidFill>
                  <a:srgbClr val="7030A0"/>
                </a:solidFill>
              </a:rPr>
              <a:t>Воньга</a:t>
            </a:r>
            <a:r>
              <a:rPr lang="ru-RU" sz="2000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93271" y="3422596"/>
            <a:ext cx="5223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научить определять экспериментальным путём качества воды в реке нашей местности;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6308" y="4175784"/>
            <a:ext cx="5544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AD0101"/>
              </a:buClr>
            </a:pPr>
            <a:r>
              <a:rPr lang="ru-RU" sz="2000" dirty="0">
                <a:solidFill>
                  <a:srgbClr val="7030A0"/>
                </a:solidFill>
                <a:latin typeface="Times New Roman"/>
              </a:rPr>
              <a:t>расширить знания о растительном и животном мире реки </a:t>
            </a:r>
            <a:r>
              <a:rPr lang="ru-RU" sz="2000" dirty="0" err="1">
                <a:solidFill>
                  <a:srgbClr val="7030A0"/>
                </a:solidFill>
                <a:latin typeface="Times New Roman"/>
              </a:rPr>
              <a:t>Воньга</a:t>
            </a:r>
            <a:r>
              <a:rPr lang="ru-RU" sz="2000" dirty="0">
                <a:solidFill>
                  <a:srgbClr val="7030A0"/>
                </a:solidFill>
                <a:latin typeface="Times New Roman"/>
              </a:rPr>
              <a:t>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87800" y="4883670"/>
            <a:ext cx="5223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научить проводить доступные гидрологические исследования  русла реки </a:t>
            </a:r>
            <a:r>
              <a:rPr lang="ru-RU" sz="2000" dirty="0" err="1">
                <a:solidFill>
                  <a:srgbClr val="7030A0"/>
                </a:solidFill>
              </a:rPr>
              <a:t>Воньга</a:t>
            </a:r>
            <a:r>
              <a:rPr lang="ru-RU" sz="2000" dirty="0">
                <a:solidFill>
                  <a:srgbClr val="7030A0"/>
                </a:solidFill>
              </a:rPr>
              <a:t> (ширина, глубина, </a:t>
            </a:r>
            <a:r>
              <a:rPr lang="ru-RU" sz="2000" dirty="0" smtClean="0">
                <a:solidFill>
                  <a:srgbClr val="7030A0"/>
                </a:solidFill>
              </a:rPr>
              <a:t>площадь живого сечения). </a:t>
            </a:r>
            <a:endParaRPr lang="ru-RU" sz="2000" dirty="0">
              <a:solidFill>
                <a:srgbClr val="7030A0"/>
              </a:solidFill>
            </a:endParaRPr>
          </a:p>
        </p:txBody>
      </p:sp>
      <p:cxnSp>
        <p:nvCxnSpPr>
          <p:cNvPr id="26" name="Прямая со стрелкой 25"/>
          <p:cNvCxnSpPr>
            <a:endCxn id="2" idx="1"/>
          </p:cNvCxnSpPr>
          <p:nvPr/>
        </p:nvCxnSpPr>
        <p:spPr>
          <a:xfrm flipV="1">
            <a:off x="1475656" y="2990855"/>
            <a:ext cx="1512142" cy="11215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6334" y="4175784"/>
            <a:ext cx="1501298" cy="3872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475656" y="4175784"/>
            <a:ext cx="1584176" cy="11254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2804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Научатся: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несложные исследования для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качества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в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реке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(температура, цвет,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жёсткость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гидрологические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Воньга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(ширина, глубина,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живого сечения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-фиксировать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качеств и свойств  воды в реке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таблицу; обнаруживать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взаимосвязи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природном сообществе и на основе этого делать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1"/>
            <a:ext cx="7543800" cy="119675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pic>
        <p:nvPicPr>
          <p:cNvPr id="4" name="Picture 4" descr="Scan10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1848"/>
            <a:ext cx="2664296" cy="1749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947" y="4437112"/>
            <a:ext cx="268311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452629"/>
              </p:ext>
            </p:extLst>
          </p:nvPr>
        </p:nvGraphicFramePr>
        <p:xfrm>
          <a:off x="107504" y="2564904"/>
          <a:ext cx="8928992" cy="427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87"/>
                <a:gridCol w="4457107"/>
                <a:gridCol w="1785798"/>
              </a:tblGrid>
              <a:tr h="34706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внеурочного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продукт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06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Вводное занятие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 </a:t>
                      </a: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дневники наблюдений;</a:t>
                      </a:r>
                      <a:endParaRPr lang="ru-RU" sz="1200" u="sng" kern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заполняют </a:t>
                      </a: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таблицу «Знаю-Знаю, но мало - Совсем не знаю-Интересно узнать»;</a:t>
                      </a:r>
                      <a:endParaRPr lang="ru-RU" sz="1200" u="sng" kern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проблемные задачи проекта.</a:t>
                      </a:r>
                      <a:endParaRPr lang="ru-RU" sz="1200" kern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1088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информации.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реферата.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Подбирают материал парами и группами по теме «Географическое положение реки </a:t>
                      </a:r>
                      <a:r>
                        <a:rPr lang="ru-RU" sz="120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Воньга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Географическое положение реки </a:t>
                      </a:r>
                      <a:r>
                        <a:rPr lang="ru-RU" sz="1200" u="sng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Воньга</a:t>
                      </a: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 (реферат)</a:t>
                      </a:r>
                      <a:endParaRPr lang="ru-RU" sz="1200" u="sng" kern="12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711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на реку </a:t>
                      </a:r>
                      <a:r>
                        <a:rPr lang="ru-RU" sz="120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Воньга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</a:t>
                      </a:r>
                      <a:r>
                        <a:rPr lang="ru-RU" sz="1200" kern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воды в реке и гидрологические исследования русла реки.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Выдвигают гипотезы по исследуемым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параметрам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воды в реке;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исследуют данные качества воды и параметры реки;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обобщают результат и записывают в таблицу.</a:t>
                      </a:r>
                    </a:p>
                    <a:p>
                      <a:pPr algn="just"/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Результаты исследования воды в реке </a:t>
                      </a:r>
                      <a:r>
                        <a:rPr lang="ru-RU" sz="1200" u="sng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Воньга</a:t>
                      </a: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 (таблица</a:t>
                      </a: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u="sng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информации. Оформление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журнала.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Подбирают материал парами и группами по теме «Растения и животные  реки </a:t>
                      </a:r>
                      <a:r>
                        <a:rPr lang="ru-RU" sz="120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Воньга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 связь растительного и животного мира к среде обитания в реке.</a:t>
                      </a:r>
                      <a:endParaRPr lang="ru-RU" sz="12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Разнообразие жизни в реке </a:t>
                      </a:r>
                      <a:r>
                        <a:rPr lang="ru-RU" sz="1200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Воньга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sng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(журнал)</a:t>
                      </a:r>
                      <a:endParaRPr lang="ru-RU" sz="1200" u="sng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497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 занятие «Маленький дом в природе».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представляют продукты проектной деятельности;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 таблицу «Знаю всё - Знаний стало больше – Ничего нового не узнал – Могу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рассказать 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другим».</a:t>
                      </a:r>
                      <a:endParaRPr lang="ru-RU" sz="12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endParaRPr lang="ru-RU" sz="1200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3001" y="-531440"/>
            <a:ext cx="9000999" cy="1872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13628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994467"/>
              </p:ext>
            </p:extLst>
          </p:nvPr>
        </p:nvGraphicFramePr>
        <p:xfrm>
          <a:off x="323528" y="2780928"/>
          <a:ext cx="8424935" cy="373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557"/>
                <a:gridCol w="3036066"/>
                <a:gridCol w="2808312"/>
              </a:tblGrid>
              <a:tr h="53833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работы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реализации проекта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завершения работы над проектом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76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</a:t>
                      </a:r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«Знаю – Знаю, но мало - Совсем не знаю - Интересно узнать»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Лист самооценки «Как я работал над журналом»</a:t>
                      </a:r>
                      <a:endParaRPr lang="ru-RU" sz="1800" u="sng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</a:t>
                      </a:r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«Знаю всё – Знаний стало больше – Ничего нового не узнал – Могу рассказать другим</a:t>
                      </a:r>
                      <a:r>
                        <a:rPr lang="ru-RU" sz="1800" kern="12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788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Оценочный лист «Как я работал в группе»</a:t>
                      </a:r>
                      <a:endParaRPr lang="ru-RU" sz="1800" u="sng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Самооценка успешности ученика в проекте и оценка учителем</a:t>
                      </a:r>
                      <a:endParaRPr lang="ru-RU" sz="1800" u="sng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9959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 учителя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9361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оценочной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2564904"/>
            <a:ext cx="7543800" cy="396044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начального общего образования ФГОС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В.В. Растительный мир нашей Родины. -2-е изд.-М.: Просвещение, 1991</a:t>
            </a:r>
          </a:p>
          <a:p>
            <a:pPr lvl="0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школьный курс 1-4 </a:t>
            </a:r>
            <a:r>
              <a:rPr lang="ru-RU" sz="1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Справочное пособие.-ИГ «Весь»,2010</a:t>
            </a:r>
          </a:p>
          <a:p>
            <a:pPr lvl="0"/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http://ru.wikipedia.org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http://www.mypriroda.ru/plants_vodoem.php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http://ru.geo-kabinet.priwalenskaja.edusite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ru-RU" sz="18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ru.geo.59311s018.edusite.ru</a:t>
            </a:r>
            <a:endParaRPr lang="ru-RU" sz="18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 с водой, мыльный раствор, термометр, пробирка, белый диск, бумажный фильтр,  мерный шнур, рейка (палка с делениями),  деревянный поплавок, секундомер, емкость для воды с пробкой, 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36904" cy="865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информации 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8445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739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Маленький дом в природе</vt:lpstr>
      <vt:lpstr>О проекте</vt:lpstr>
      <vt:lpstr>Реализация в соответствии  с ФГОС</vt:lpstr>
      <vt:lpstr>Описание проблемной ситуации</vt:lpstr>
      <vt:lpstr>Цель: развивать познавательный интерес к изучению водоёмов родного края через исследовательскую деятельность.</vt:lpstr>
      <vt:lpstr>Планируемые результаты</vt:lpstr>
      <vt:lpstr> Организация  работы над проектом</vt:lpstr>
      <vt:lpstr>План оценочной деятельности</vt:lpstr>
      <vt:lpstr>Список источников информации и необходимого оборудования</vt:lpstr>
      <vt:lpstr>«Этот маленький домик в природе»</vt:lpstr>
      <vt:lpstr>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Будущий первоклассник… Каким ему быть?</dc:title>
  <dc:creator>admin</dc:creator>
  <cp:lastModifiedBy>Пользователь Windows</cp:lastModifiedBy>
  <cp:revision>125</cp:revision>
  <dcterms:created xsi:type="dcterms:W3CDTF">2012-04-03T12:19:23Z</dcterms:created>
  <dcterms:modified xsi:type="dcterms:W3CDTF">2017-06-12T15:45:05Z</dcterms:modified>
</cp:coreProperties>
</file>