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324" r:id="rId2"/>
    <p:sldId id="316" r:id="rId3"/>
    <p:sldId id="348" r:id="rId4"/>
    <p:sldId id="318" r:id="rId5"/>
    <p:sldId id="260" r:id="rId6"/>
    <p:sldId id="269" r:id="rId7"/>
    <p:sldId id="265" r:id="rId8"/>
    <p:sldId id="341" r:id="rId9"/>
    <p:sldId id="342" r:id="rId10"/>
    <p:sldId id="347" r:id="rId11"/>
    <p:sldId id="345" r:id="rId12"/>
    <p:sldId id="329" r:id="rId13"/>
    <p:sldId id="331" r:id="rId14"/>
    <p:sldId id="337" r:id="rId15"/>
    <p:sldId id="33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0000"/>
    <a:srgbClr val="A50021"/>
    <a:srgbClr val="000000"/>
    <a:srgbClr val="003366"/>
    <a:srgbClr val="663300"/>
    <a:srgbClr val="FFFFFF"/>
    <a:srgbClr val="B2B2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08C39-9293-4FFD-8BE5-40D835A5E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C3D78-6E87-4759-9A7C-DB0E5CD86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AB3FF-D0EE-4198-82FF-7CD1ACD58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1C451-52B1-4BB5-AA49-9F22557B7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1B701-CEE7-456B-98F9-CE8307C7C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C7AF-B807-4EBB-AEEF-0DAD3812E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A5F49-259D-4C07-BB80-F10AF024F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44765-D202-497F-B11E-63B93A737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702F6-695E-46B4-A2B1-4F59BEB08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1293D-0A52-4CB2-8834-E90BEE9F8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4C9D8-4720-4FAE-B38A-169E7155D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8863F-B338-4614-B602-91B6C8639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3621953-7015-4372-A75C-E7307ED0E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ЗДРАВСТВУЙТЕ!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ДОБРО ПОЖАЛОВАТЬ!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Picture 4" descr="Солнышко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86050" y="1500174"/>
            <a:ext cx="5143535" cy="51435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6381624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Раскрыть скобки, объяснить написание </a:t>
            </a:r>
            <a:r>
              <a:rPr lang="ru-RU" b="1" i="1" dirty="0" smtClean="0">
                <a:solidFill>
                  <a:srgbClr val="7030A0"/>
                </a:solidFill>
              </a:rPr>
              <a:t>Н, НН.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858280" cy="5786478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ru-RU" sz="4000" b="1" dirty="0" err="1" smtClean="0"/>
              <a:t>Скоше</a:t>
            </a:r>
            <a:r>
              <a:rPr lang="ru-RU" sz="4000" b="1" dirty="0" smtClean="0"/>
              <a:t>(</a:t>
            </a:r>
            <a:r>
              <a:rPr lang="ru-RU" sz="4000" b="1" dirty="0" err="1" smtClean="0"/>
              <a:t>н,нн</a:t>
            </a:r>
            <a:r>
              <a:rPr lang="ru-RU" sz="4000" b="1" dirty="0" smtClean="0"/>
              <a:t>)</a:t>
            </a:r>
            <a:r>
              <a:rPr lang="ru-RU" sz="4000" b="1" dirty="0" err="1" smtClean="0"/>
              <a:t>ый</a:t>
            </a:r>
            <a:r>
              <a:rPr lang="ru-RU" sz="4000" b="1" dirty="0" smtClean="0"/>
              <a:t> луг,</a:t>
            </a:r>
          </a:p>
          <a:p>
            <a:pPr algn="l">
              <a:buFont typeface="Wingdings" pitchFamily="2" charset="2"/>
              <a:buNone/>
            </a:pPr>
            <a:r>
              <a:rPr lang="ru-RU" sz="4000" b="1" dirty="0" smtClean="0"/>
              <a:t> коше(</a:t>
            </a:r>
            <a:r>
              <a:rPr lang="ru-RU" sz="4000" b="1" dirty="0" err="1" smtClean="0"/>
              <a:t>н,нн</a:t>
            </a:r>
            <a:r>
              <a:rPr lang="ru-RU" sz="4000" b="1" dirty="0" smtClean="0"/>
              <a:t>)</a:t>
            </a:r>
            <a:r>
              <a:rPr lang="ru-RU" sz="4000" b="1" dirty="0" err="1" smtClean="0"/>
              <a:t>ая</a:t>
            </a:r>
            <a:r>
              <a:rPr lang="ru-RU" sz="4000" b="1" dirty="0" smtClean="0"/>
              <a:t> трава, </a:t>
            </a:r>
            <a:r>
              <a:rPr lang="ru-RU" sz="4000" b="1" dirty="0" err="1" smtClean="0"/>
              <a:t>асфальтирова</a:t>
            </a:r>
            <a:r>
              <a:rPr lang="ru-RU" sz="4000" b="1" dirty="0" smtClean="0"/>
              <a:t>(</a:t>
            </a:r>
            <a:r>
              <a:rPr lang="ru-RU" sz="4000" b="1" dirty="0" err="1" smtClean="0"/>
              <a:t>н,нн</a:t>
            </a:r>
            <a:r>
              <a:rPr lang="ru-RU" sz="4000" b="1" dirty="0" smtClean="0"/>
              <a:t>)</a:t>
            </a:r>
            <a:r>
              <a:rPr lang="ru-RU" sz="4000" b="1" dirty="0" err="1" smtClean="0"/>
              <a:t>ая</a:t>
            </a:r>
            <a:r>
              <a:rPr lang="ru-RU" sz="4000" b="1" dirty="0" smtClean="0"/>
              <a:t> дорога, </a:t>
            </a:r>
          </a:p>
          <a:p>
            <a:pPr algn="l">
              <a:buFont typeface="Wingdings" pitchFamily="2" charset="2"/>
              <a:buNone/>
            </a:pPr>
            <a:r>
              <a:rPr lang="ru-RU" sz="4000" b="1" dirty="0" smtClean="0"/>
              <a:t>жаре(</a:t>
            </a:r>
            <a:r>
              <a:rPr lang="ru-RU" sz="4000" b="1" dirty="0" err="1" smtClean="0"/>
              <a:t>н,нн</a:t>
            </a:r>
            <a:r>
              <a:rPr lang="ru-RU" sz="4000" b="1" dirty="0" smtClean="0"/>
              <a:t>)</a:t>
            </a:r>
            <a:r>
              <a:rPr lang="ru-RU" sz="4000" b="1" dirty="0" err="1" smtClean="0"/>
              <a:t>ая</a:t>
            </a:r>
            <a:r>
              <a:rPr lang="ru-RU" sz="4000" b="1" dirty="0" smtClean="0"/>
              <a:t> в сметане картошка, избушка </a:t>
            </a:r>
            <a:r>
              <a:rPr lang="ru-RU" sz="4000" b="1" dirty="0" err="1" smtClean="0"/>
              <a:t>заброше</a:t>
            </a:r>
            <a:r>
              <a:rPr lang="ru-RU" sz="4000" b="1" dirty="0" smtClean="0"/>
              <a:t>(</a:t>
            </a:r>
            <a:r>
              <a:rPr lang="ru-RU" sz="4000" b="1" dirty="0" err="1" smtClean="0"/>
              <a:t>н,нн</a:t>
            </a:r>
            <a:r>
              <a:rPr lang="ru-RU" sz="4000" b="1" dirty="0" smtClean="0"/>
              <a:t>)а, </a:t>
            </a:r>
            <a:r>
              <a:rPr lang="ru-RU" sz="4000" b="1" dirty="0" err="1" smtClean="0"/>
              <a:t>опубликова</a:t>
            </a:r>
            <a:r>
              <a:rPr lang="ru-RU" sz="4000" b="1" dirty="0" smtClean="0"/>
              <a:t>(</a:t>
            </a:r>
            <a:r>
              <a:rPr lang="ru-RU" sz="4000" b="1" dirty="0" err="1" smtClean="0"/>
              <a:t>н,нн</a:t>
            </a:r>
            <a:r>
              <a:rPr lang="ru-RU" sz="4000" b="1" dirty="0" smtClean="0"/>
              <a:t>)</a:t>
            </a:r>
            <a:r>
              <a:rPr lang="ru-RU" sz="4000" b="1" dirty="0" err="1" smtClean="0"/>
              <a:t>ая</a:t>
            </a:r>
            <a:r>
              <a:rPr lang="ru-RU" sz="4000" b="1" dirty="0" smtClean="0"/>
              <a:t> статья.</a:t>
            </a:r>
          </a:p>
          <a:p>
            <a:pPr algn="l"/>
            <a:endParaRPr lang="ru-RU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Проверяем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572560" cy="5286412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ru-RU" sz="4000" b="1" dirty="0" smtClean="0"/>
              <a:t>Скошенный луг,</a:t>
            </a:r>
          </a:p>
          <a:p>
            <a:pPr algn="l">
              <a:buFont typeface="Wingdings" pitchFamily="2" charset="2"/>
              <a:buNone/>
            </a:pPr>
            <a:r>
              <a:rPr lang="ru-RU" sz="4000" b="1" dirty="0" smtClean="0"/>
              <a:t> кошеная трава, асфальтированная дорога, </a:t>
            </a:r>
          </a:p>
          <a:p>
            <a:pPr algn="l">
              <a:buFont typeface="Wingdings" pitchFamily="2" charset="2"/>
              <a:buNone/>
            </a:pPr>
            <a:r>
              <a:rPr lang="ru-RU" sz="4000" b="1" dirty="0" smtClean="0"/>
              <a:t>жаренная в сметане картошка, избушка заброшена</a:t>
            </a:r>
            <a:r>
              <a:rPr lang="ru-RU" sz="4000" b="1" smtClean="0"/>
              <a:t>,  опубликованная статья.</a:t>
            </a:r>
            <a:endParaRPr lang="ru-RU" sz="4000" b="1" dirty="0" smtClean="0"/>
          </a:p>
          <a:p>
            <a:pPr algn="l">
              <a:buFont typeface="Wingdings" pitchFamily="2" charset="2"/>
              <a:buNone/>
            </a:pPr>
            <a:endParaRPr lang="ru-RU" sz="4000" b="1" dirty="0" smtClean="0"/>
          </a:p>
          <a:p>
            <a:pPr algn="l"/>
            <a:endParaRPr lang="ru-RU" dirty="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572560" cy="1752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ru-RU" sz="1400" b="1" u="sng" dirty="0" smtClean="0">
                <a:solidFill>
                  <a:schemeClr val="bg2"/>
                </a:solidFill>
              </a:rPr>
              <a:t>                       Создаём  рассказ на лингвистическую тему.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1400" dirty="0" smtClean="0">
              <a:solidFill>
                <a:schemeClr val="bg2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ru-RU" sz="8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800" dirty="0" smtClean="0"/>
              <a:t>      </a:t>
            </a:r>
            <a:r>
              <a:rPr lang="ru-RU" sz="1800" dirty="0" smtClean="0"/>
              <a:t>Причастие – это .............................. ....................................., которая совмещает в себе признаки ..................... (время, вид) и признаки ................................. (изменяется по родам, числам и падежам).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        Причастия образуются от .............................. с помощью специальных суффиксов: ................................................................................ 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        Причастия в предложении обычно бывают ................................................... и отвечают на вопросы: ................................................................................................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       При них часто находятся зависимые слова и образуют  ............................................., который может находиться как перед определяемым..........................., так и после него.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        Если причастный оборот стоит перед............................................, то он ................................запятой, если же он стоит после ....................................... слова, то он всегда выделяется запятыми.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       Причастия могут быть страдательными и .......................................................... 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       Страдательные причастия имеют полную и .............................формы.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 smtClean="0"/>
              <a:t>         Краткие причастия в предложении всегда выступают в роли .............................. и с НЕ пишутся………...………   .    .     В суффиксах кратких причастий пишется ............... буква Н.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857488" y="714356"/>
            <a:ext cx="37306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99"/>
                </a:solidFill>
              </a:rPr>
              <a:t>самостоятельная часть речи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4286248" y="928670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99"/>
                </a:solidFill>
              </a:rPr>
              <a:t>глагола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1214414" y="1142984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99"/>
                </a:solidFill>
              </a:rPr>
              <a:t>прилагательного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4000496" y="135729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99"/>
                </a:solidFill>
              </a:rPr>
              <a:t>глаголов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2857488" y="1643050"/>
            <a:ext cx="604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99"/>
                </a:solidFill>
              </a:rPr>
              <a:t>-</a:t>
            </a:r>
            <a:r>
              <a:rPr lang="ru-RU" b="1" dirty="0" err="1">
                <a:solidFill>
                  <a:srgbClr val="000099"/>
                </a:solidFill>
              </a:rPr>
              <a:t>ущ</a:t>
            </a:r>
            <a:r>
              <a:rPr lang="ru-RU" b="1" dirty="0">
                <a:solidFill>
                  <a:srgbClr val="000099"/>
                </a:solidFill>
              </a:rPr>
              <a:t>-/-</a:t>
            </a:r>
            <a:r>
              <a:rPr lang="ru-RU" b="1" dirty="0" err="1">
                <a:solidFill>
                  <a:srgbClr val="000099"/>
                </a:solidFill>
              </a:rPr>
              <a:t>ющ</a:t>
            </a:r>
            <a:r>
              <a:rPr lang="ru-RU" b="1" dirty="0">
                <a:solidFill>
                  <a:srgbClr val="000099"/>
                </a:solidFill>
              </a:rPr>
              <a:t>-, -</a:t>
            </a:r>
            <a:r>
              <a:rPr lang="ru-RU" b="1" dirty="0" err="1">
                <a:solidFill>
                  <a:srgbClr val="000099"/>
                </a:solidFill>
              </a:rPr>
              <a:t>ащ</a:t>
            </a:r>
            <a:r>
              <a:rPr lang="ru-RU" b="1" dirty="0">
                <a:solidFill>
                  <a:srgbClr val="000099"/>
                </a:solidFill>
              </a:rPr>
              <a:t>-/-</a:t>
            </a:r>
            <a:r>
              <a:rPr lang="ru-RU" b="1" dirty="0" err="1">
                <a:solidFill>
                  <a:srgbClr val="000099"/>
                </a:solidFill>
              </a:rPr>
              <a:t>ящ</a:t>
            </a:r>
            <a:r>
              <a:rPr lang="ru-RU" b="1" dirty="0">
                <a:solidFill>
                  <a:srgbClr val="000099"/>
                </a:solidFill>
              </a:rPr>
              <a:t>-; -</a:t>
            </a:r>
            <a:r>
              <a:rPr lang="ru-RU" b="1" dirty="0" err="1">
                <a:solidFill>
                  <a:srgbClr val="000099"/>
                </a:solidFill>
              </a:rPr>
              <a:t>вш</a:t>
            </a:r>
            <a:r>
              <a:rPr lang="ru-RU" b="1" dirty="0">
                <a:solidFill>
                  <a:srgbClr val="000099"/>
                </a:solidFill>
              </a:rPr>
              <a:t>-, -</a:t>
            </a:r>
            <a:r>
              <a:rPr lang="ru-RU" b="1" dirty="0" err="1">
                <a:solidFill>
                  <a:srgbClr val="000099"/>
                </a:solidFill>
              </a:rPr>
              <a:t>ш</a:t>
            </a:r>
            <a:r>
              <a:rPr lang="ru-RU" b="1" dirty="0">
                <a:solidFill>
                  <a:srgbClr val="000099"/>
                </a:solidFill>
              </a:rPr>
              <a:t>-; -</a:t>
            </a:r>
            <a:r>
              <a:rPr lang="ru-RU" b="1" dirty="0" err="1">
                <a:solidFill>
                  <a:srgbClr val="000099"/>
                </a:solidFill>
              </a:rPr>
              <a:t>енн</a:t>
            </a:r>
            <a:r>
              <a:rPr lang="ru-RU" b="1" dirty="0">
                <a:solidFill>
                  <a:srgbClr val="000099"/>
                </a:solidFill>
              </a:rPr>
              <a:t>-/-</a:t>
            </a:r>
            <a:r>
              <a:rPr lang="ru-RU" b="1" dirty="0" err="1">
                <a:solidFill>
                  <a:srgbClr val="000099"/>
                </a:solidFill>
              </a:rPr>
              <a:t>ённ</a:t>
            </a:r>
            <a:r>
              <a:rPr lang="ru-RU" b="1" dirty="0">
                <a:solidFill>
                  <a:srgbClr val="000099"/>
                </a:solidFill>
              </a:rPr>
              <a:t>-, -</a:t>
            </a:r>
            <a:r>
              <a:rPr lang="ru-RU" b="1" dirty="0" err="1">
                <a:solidFill>
                  <a:srgbClr val="000099"/>
                </a:solidFill>
              </a:rPr>
              <a:t>нн-,-т</a:t>
            </a:r>
            <a:r>
              <a:rPr lang="ru-RU" b="1" dirty="0">
                <a:solidFill>
                  <a:srgbClr val="000099"/>
                </a:solidFill>
              </a:rPr>
              <a:t>-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2285984" y="2143116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99"/>
                </a:solidFill>
              </a:rPr>
              <a:t>определениями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3143240" y="2357430"/>
            <a:ext cx="3529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99"/>
                </a:solidFill>
              </a:rPr>
              <a:t>какой? какая?  какое? какие?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1428728" y="2857496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99"/>
                </a:solidFill>
              </a:rPr>
              <a:t>причастный оборот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3786182" y="3071810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99"/>
                </a:solidFill>
              </a:rPr>
              <a:t>словом</a:t>
            </a:r>
          </a:p>
        </p:txBody>
      </p:sp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5143504" y="3357562"/>
            <a:ext cx="30003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99"/>
                </a:solidFill>
              </a:rPr>
              <a:t>определяемым словом</a:t>
            </a: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1928794" y="3500438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99"/>
                </a:solidFill>
              </a:rPr>
              <a:t>не выделяется</a:t>
            </a:r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1428728" y="3786190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99"/>
                </a:solidFill>
              </a:rPr>
              <a:t>определяемого </a:t>
            </a:r>
          </a:p>
        </p:txBody>
      </p:sp>
      <p:sp>
        <p:nvSpPr>
          <p:cNvPr id="104465" name="Text Box 17"/>
          <p:cNvSpPr txBox="1">
            <a:spLocks noChangeArrowheads="1"/>
          </p:cNvSpPr>
          <p:nvPr/>
        </p:nvSpPr>
        <p:spPr bwMode="auto">
          <a:xfrm>
            <a:off x="2786050" y="4286256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99"/>
                </a:solidFill>
              </a:rPr>
              <a:t>действительными</a:t>
            </a:r>
          </a:p>
        </p:txBody>
      </p:sp>
      <p:sp>
        <p:nvSpPr>
          <p:cNvPr id="104466" name="Text Box 18"/>
          <p:cNvSpPr txBox="1">
            <a:spLocks noChangeArrowheads="1"/>
          </p:cNvSpPr>
          <p:nvPr/>
        </p:nvSpPr>
        <p:spPr bwMode="auto">
          <a:xfrm>
            <a:off x="5929322" y="4500570"/>
            <a:ext cx="1285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99"/>
                </a:solidFill>
              </a:rPr>
              <a:t>краткую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1071538" y="5000636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99"/>
                </a:solidFill>
              </a:rPr>
              <a:t>сказуемого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4786314" y="5000636"/>
            <a:ext cx="1571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99"/>
                </a:solidFill>
              </a:rPr>
              <a:t>раздельно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5357818" y="5214950"/>
            <a:ext cx="10001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0099"/>
                </a:solidFill>
              </a:rPr>
              <a:t>одна</a:t>
            </a:r>
            <a:endParaRPr lang="ru-RU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  <p:bldP spid="104454" grpId="0"/>
      <p:bldP spid="104455" grpId="0"/>
      <p:bldP spid="104456" grpId="0"/>
      <p:bldP spid="104457" grpId="0"/>
      <p:bldP spid="104458" grpId="0"/>
      <p:bldP spid="104459" grpId="0"/>
      <p:bldP spid="104460" grpId="0"/>
      <p:bldP spid="104462" grpId="0"/>
      <p:bldP spid="104464" grpId="0"/>
      <p:bldP spid="104465" grpId="0"/>
      <p:bldP spid="104466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285728"/>
            <a:ext cx="8358246" cy="6143668"/>
          </a:xfrm>
        </p:spPr>
        <p:txBody>
          <a:bodyPr>
            <a:normAutofit fontScale="4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600" b="1" dirty="0" smtClean="0">
                <a:solidFill>
                  <a:srgbClr val="990000"/>
                </a:solidFill>
              </a:rPr>
              <a:t>  </a:t>
            </a:r>
            <a:r>
              <a:rPr lang="ru-RU" sz="16600" b="1" dirty="0" smtClean="0">
                <a:solidFill>
                  <a:srgbClr val="00B0F0"/>
                </a:solidFill>
              </a:rPr>
              <a:t>ОТМЕТКА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200" b="1" dirty="0" smtClean="0">
                <a:solidFill>
                  <a:srgbClr val="00B0F0"/>
                </a:solidFill>
              </a:rPr>
              <a:t>18-17 «5»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200" b="1" dirty="0" smtClean="0">
                <a:solidFill>
                  <a:srgbClr val="00B0F0"/>
                </a:solidFill>
              </a:rPr>
              <a:t>16-13 «4»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200" b="1" dirty="0" smtClean="0">
                <a:solidFill>
                  <a:srgbClr val="00B0F0"/>
                </a:solidFill>
              </a:rPr>
              <a:t>12-9 «3»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9200" b="1" dirty="0" smtClean="0">
                <a:solidFill>
                  <a:srgbClr val="00B0F0"/>
                </a:solidFill>
              </a:rPr>
              <a:t>8 и меньше «2»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058152" cy="1470025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   ЗАДАНИЕ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type="subTitle" idx="1"/>
          </p:nvPr>
        </p:nvSpPr>
        <p:spPr>
          <a:xfrm>
            <a:off x="428596" y="2285992"/>
            <a:ext cx="8286808" cy="4071966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Контрольные вопросы и задания на с. 73. Подготовиться к зачёту.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470025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6600" b="1" i="1" dirty="0" smtClean="0">
                <a:solidFill>
                  <a:srgbClr val="FFFFFF"/>
                </a:solidFill>
              </a:rPr>
              <a:t>Спасибо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6600" b="1" i="1" dirty="0" smtClean="0">
                <a:solidFill>
                  <a:srgbClr val="FFFFFF"/>
                </a:solidFill>
              </a:rPr>
              <a:t>за внимание!</a:t>
            </a:r>
          </a:p>
        </p:txBody>
      </p:sp>
      <p:pic>
        <p:nvPicPr>
          <p:cNvPr id="4" name="Picture 4" descr="Солнышко"/>
          <p:cNvPicPr>
            <a:picLocks noChangeAspect="1" noChangeArrowheads="1" noCrop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14810" y="2643182"/>
            <a:ext cx="3643328" cy="3643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68313" y="2060575"/>
            <a:ext cx="8208962" cy="20161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44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33CC">
                    <a:alpha val="96077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Обобщение по теме "Причастие"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428604"/>
            <a:ext cx="7643866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ОРФОЭПИЯ</a:t>
            </a:r>
          </a:p>
          <a:p>
            <a:r>
              <a:rPr lang="ru-RU" sz="4400" i="1" dirty="0" smtClean="0"/>
              <a:t>Взята, переведена, привезена, нанесена, создана, прибывший, движимый, понявший, понятый, поднявший, поднятый, начавший, начатый</a:t>
            </a:r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ОРФОЭПИЯ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829196"/>
          </a:xfrm>
        </p:spPr>
        <p:txBody>
          <a:bodyPr/>
          <a:lstStyle/>
          <a:p>
            <a:pPr>
              <a:buNone/>
            </a:pPr>
            <a:r>
              <a:rPr lang="ru-RU" sz="4400" i="1" dirty="0" smtClean="0"/>
              <a:t>   Взят</a:t>
            </a:r>
            <a:r>
              <a:rPr lang="ru-RU" sz="4400" b="1" i="1" dirty="0" smtClean="0"/>
              <a:t>а</a:t>
            </a:r>
            <a:r>
              <a:rPr lang="ru-RU" sz="4400" i="1" dirty="0" smtClean="0"/>
              <a:t>, переведен</a:t>
            </a:r>
            <a:r>
              <a:rPr lang="ru-RU" sz="4400" b="1" i="1" dirty="0" smtClean="0"/>
              <a:t>а</a:t>
            </a:r>
            <a:r>
              <a:rPr lang="ru-RU" sz="4400" i="1" dirty="0" smtClean="0"/>
              <a:t>, привезен</a:t>
            </a:r>
            <a:r>
              <a:rPr lang="ru-RU" sz="4400" b="1" i="1" dirty="0" smtClean="0"/>
              <a:t>а</a:t>
            </a:r>
            <a:r>
              <a:rPr lang="ru-RU" sz="4400" i="1" dirty="0" smtClean="0"/>
              <a:t>, нанесен</a:t>
            </a:r>
            <a:r>
              <a:rPr lang="ru-RU" sz="4400" b="1" i="1" dirty="0" smtClean="0"/>
              <a:t>а</a:t>
            </a:r>
            <a:r>
              <a:rPr lang="ru-RU" sz="4400" i="1" dirty="0" smtClean="0"/>
              <a:t>, создан</a:t>
            </a:r>
            <a:r>
              <a:rPr lang="ru-RU" sz="4400" b="1" i="1" dirty="0" smtClean="0"/>
              <a:t>а</a:t>
            </a:r>
            <a:r>
              <a:rPr lang="ru-RU" sz="4400" i="1" dirty="0" smtClean="0"/>
              <a:t>, приб</a:t>
            </a:r>
            <a:r>
              <a:rPr lang="ru-RU" sz="4400" b="1" i="1" dirty="0" smtClean="0"/>
              <a:t>ы</a:t>
            </a:r>
            <a:r>
              <a:rPr lang="ru-RU" sz="4400" i="1" dirty="0" smtClean="0"/>
              <a:t>вший, дв</a:t>
            </a:r>
            <a:r>
              <a:rPr lang="ru-RU" sz="4400" b="1" i="1" dirty="0" smtClean="0"/>
              <a:t>и</a:t>
            </a:r>
            <a:r>
              <a:rPr lang="ru-RU" sz="4400" i="1" dirty="0" smtClean="0"/>
              <a:t>жимый, пон</a:t>
            </a:r>
            <a:r>
              <a:rPr lang="ru-RU" sz="4400" b="1" i="1" dirty="0" smtClean="0"/>
              <a:t>я</a:t>
            </a:r>
            <a:r>
              <a:rPr lang="ru-RU" sz="4400" i="1" dirty="0" smtClean="0"/>
              <a:t>вший, п</a:t>
            </a:r>
            <a:r>
              <a:rPr lang="ru-RU" sz="4400" b="1" i="1" dirty="0" smtClean="0"/>
              <a:t>о</a:t>
            </a:r>
            <a:r>
              <a:rPr lang="ru-RU" sz="4400" i="1" dirty="0" smtClean="0"/>
              <a:t>нятый, подн</a:t>
            </a:r>
            <a:r>
              <a:rPr lang="ru-RU" sz="4400" b="1" i="1" dirty="0" smtClean="0"/>
              <a:t>я</a:t>
            </a:r>
            <a:r>
              <a:rPr lang="ru-RU" sz="4400" i="1" dirty="0" smtClean="0"/>
              <a:t>вший, п</a:t>
            </a:r>
            <a:r>
              <a:rPr lang="ru-RU" sz="4400" b="1" i="1" dirty="0" smtClean="0"/>
              <a:t>о</a:t>
            </a:r>
            <a:r>
              <a:rPr lang="ru-RU" sz="4400" i="1" dirty="0" smtClean="0"/>
              <a:t>днятый, нач</a:t>
            </a:r>
            <a:r>
              <a:rPr lang="ru-RU" sz="4400" b="1" i="1" dirty="0" smtClean="0"/>
              <a:t>а</a:t>
            </a:r>
            <a:r>
              <a:rPr lang="ru-RU" sz="4400" i="1" dirty="0" smtClean="0"/>
              <a:t>вший, н</a:t>
            </a:r>
            <a:r>
              <a:rPr lang="ru-RU" sz="4400" b="1" i="1" dirty="0" smtClean="0"/>
              <a:t>а</a:t>
            </a:r>
            <a:r>
              <a:rPr lang="ru-RU" sz="4400" i="1" dirty="0" smtClean="0"/>
              <a:t>чатый</a:t>
            </a:r>
            <a:endParaRPr lang="ru-RU" sz="4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1269" name="Picture 4" descr="057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-7397663">
              <a:off x="5262" y="-38"/>
              <a:ext cx="460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0" name="Picture 5" descr="057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7997596">
              <a:off x="38" y="-38"/>
              <a:ext cx="460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1" name="Picture 6" descr="057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-2998391">
              <a:off x="5262" y="3822"/>
              <a:ext cx="460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2" name="Picture 7" descr="057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3016252">
              <a:off x="38" y="3822"/>
              <a:ext cx="460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3333CC"/>
                </a:solidFill>
                <a:latin typeface="Microsoft Sans Serif" pitchFamily="34" charset="0"/>
              </a:rPr>
              <a:t>ПРИЧАСТИЕ– это</a:t>
            </a:r>
            <a:endParaRPr lang="ru-RU" sz="800" b="1" dirty="0">
              <a:solidFill>
                <a:srgbClr val="3333CC"/>
              </a:solidFill>
              <a:latin typeface="Microsoft Sans Serif" pitchFamily="34" charset="0"/>
            </a:endParaRPr>
          </a:p>
          <a:p>
            <a:pPr algn="ctr"/>
            <a:endParaRPr lang="ru-RU" sz="800" b="1" dirty="0">
              <a:solidFill>
                <a:srgbClr val="3333CC"/>
              </a:solidFill>
              <a:latin typeface="Microsoft Sans Serif" pitchFamily="34" charset="0"/>
            </a:endParaRPr>
          </a:p>
          <a:p>
            <a:pPr algn="ctr"/>
            <a:endParaRPr lang="ru-RU" sz="1000" b="1" dirty="0">
              <a:solidFill>
                <a:srgbClr val="3333CC"/>
              </a:solidFill>
              <a:latin typeface="Microsoft Sans Serif" pitchFamily="34" charset="0"/>
            </a:endParaRPr>
          </a:p>
          <a:p>
            <a:pPr algn="ctr"/>
            <a:r>
              <a:rPr lang="ru-RU" sz="1000" b="1" dirty="0">
                <a:solidFill>
                  <a:srgbClr val="66CCFF"/>
                </a:solidFill>
                <a:latin typeface="Microsoft Sans Serif" pitchFamily="34" charset="0"/>
              </a:rPr>
              <a:t>----------------------------------------------------------------------------------------------------------------------------------------------------------------</a:t>
            </a:r>
            <a:endParaRPr lang="ru-RU" sz="4400" b="1" dirty="0">
              <a:solidFill>
                <a:srgbClr val="66CCFF"/>
              </a:solidFill>
              <a:latin typeface="Microsoft Sans Serif" pitchFamily="34" charset="0"/>
            </a:endParaRPr>
          </a:p>
          <a:p>
            <a:pPr algn="ctr"/>
            <a:endParaRPr lang="ru-RU" sz="1600" b="1" dirty="0">
              <a:solidFill>
                <a:srgbClr val="66CCFF"/>
              </a:solidFill>
              <a:latin typeface="Microsoft Sans Serif" pitchFamily="34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</a:rPr>
              <a:t>самостоятельная часть речи,</a:t>
            </a:r>
            <a:endParaRPr lang="ru-RU" sz="3600" b="1" dirty="0">
              <a:latin typeface="Times New Roman" pitchFamily="18" charset="0"/>
            </a:endParaRPr>
          </a:p>
          <a:p>
            <a:pPr algn="ctr"/>
            <a:r>
              <a:rPr lang="ru-RU" sz="3600" b="1" dirty="0">
                <a:latin typeface="Times New Roman" pitchFamily="18" charset="0"/>
              </a:rPr>
              <a:t>обозначающая</a:t>
            </a:r>
          </a:p>
          <a:p>
            <a:pPr algn="ctr"/>
            <a:r>
              <a:rPr lang="ru-RU" sz="3600" b="1" dirty="0">
                <a:latin typeface="Times New Roman" pitchFamily="18" charset="0"/>
              </a:rPr>
              <a:t>    признак предмета по действию.</a:t>
            </a:r>
          </a:p>
          <a:p>
            <a:pPr algn="ctr"/>
            <a:endParaRPr lang="ru-RU" sz="3600" b="1" dirty="0">
              <a:latin typeface="Times New Roman" pitchFamily="18" charset="0"/>
            </a:endParaRPr>
          </a:p>
          <a:p>
            <a:pPr algn="ctr"/>
            <a:r>
              <a:rPr lang="ru-RU" sz="3600" b="1" dirty="0">
                <a:latin typeface="Times New Roman" pitchFamily="18" charset="0"/>
              </a:rPr>
              <a:t>Отвечает на вопрос КАКОЙ? КАКАЯ?</a:t>
            </a:r>
          </a:p>
          <a:p>
            <a:pPr algn="ctr"/>
            <a:r>
              <a:rPr lang="ru-RU" sz="3600" b="1" dirty="0">
                <a:latin typeface="Times New Roman" pitchFamily="18" charset="0"/>
              </a:rPr>
              <a:t>КАКОЕ? КАКИЕ? </a:t>
            </a:r>
          </a:p>
          <a:p>
            <a:pPr algn="ctr"/>
            <a:endParaRPr lang="ru-RU" sz="3600" b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pic>
        <p:nvPicPr>
          <p:cNvPr id="7177" name="Picture 9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1295400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7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7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Кра</a:t>
            </a:r>
          </a:p>
        </p:txBody>
      </p:sp>
      <p:sp>
        <p:nvSpPr>
          <p:cNvPr id="12291" name="Text Box 4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E3C7BB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>
              <a:spcBef>
                <a:spcPct val="50000"/>
              </a:spcBef>
              <a:buNone/>
            </a:pPr>
            <a:endParaRPr lang="ru-RU" sz="2400" b="1" dirty="0" smtClean="0"/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ru-RU" sz="1400" dirty="0" smtClean="0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79388" y="260350"/>
            <a:ext cx="89646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Побелевшие от снега поля радуют своей белизной.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Наступила зима.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Деревья одетые в снежные покрывала уснули до весны.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285720" y="4000504"/>
            <a:ext cx="8640763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Наступила зима.</a:t>
            </a:r>
          </a:p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Деревья, одетые в снежные покрывала, уснули до весны.</a:t>
            </a:r>
          </a:p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Побелевшие от снега поля радуют своей белизной.</a:t>
            </a:r>
          </a:p>
          <a:p>
            <a:pPr>
              <a:spcBef>
                <a:spcPct val="50000"/>
              </a:spcBef>
            </a:pPr>
            <a:endParaRPr lang="ru-RU" sz="800" b="1" dirty="0">
              <a:solidFill>
                <a:schemeClr val="bg1"/>
              </a:solidFill>
            </a:endParaRPr>
          </a:p>
        </p:txBody>
      </p:sp>
      <p:pic>
        <p:nvPicPr>
          <p:cNvPr id="2" name="Picture 2" descr="C:\Users\1234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1949" y="2000240"/>
            <a:ext cx="3964809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0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0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0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0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0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0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0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0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0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/>
      <p:bldP spid="11059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85860"/>
            <a:ext cx="5400636" cy="2643206"/>
          </a:xfrm>
        </p:spPr>
        <p:txBody>
          <a:bodyPr/>
          <a:lstStyle/>
          <a:p>
            <a:pPr marL="609600" indent="-609600" algn="l">
              <a:buFont typeface="Wingdings" pitchFamily="2" charset="2"/>
              <a:buNone/>
            </a:pPr>
            <a:r>
              <a:rPr lang="ru-RU" dirty="0" smtClean="0"/>
              <a:t>	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Слитно</a:t>
            </a:r>
          </a:p>
          <a:p>
            <a:pPr marL="609600" indent="-609600" algn="l">
              <a:buFont typeface="Wingdings" pitchFamily="2" charset="2"/>
              <a:buNone/>
            </a:pPr>
            <a:r>
              <a:rPr lang="ru-RU" sz="22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1. Без НЕ </a:t>
            </a:r>
            <a:r>
              <a:rPr lang="ru-RU" sz="2200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2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употребляется</a:t>
            </a:r>
          </a:p>
          <a:p>
            <a:pPr marL="609600" indent="-609600" algn="l">
              <a:buFont typeface="Wingdings" pitchFamily="2" charset="2"/>
              <a:buNone/>
            </a:pPr>
            <a:r>
              <a:rPr lang="ru-RU" sz="22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2.  ……..?........</a:t>
            </a:r>
          </a:p>
          <a:p>
            <a:pPr marL="609600" indent="-609600" algn="l">
              <a:buNone/>
            </a:pPr>
            <a:r>
              <a:rPr lang="ru-RU" sz="22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3. Нет противопоставления </a:t>
            </a:r>
          </a:p>
          <a:p>
            <a:pPr marL="609600" indent="-609600" algn="l">
              <a:buNone/>
            </a:pPr>
            <a:r>
              <a:rPr lang="ru-RU" sz="22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с союзом А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4572000" y="1268413"/>
            <a:ext cx="399732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Раздельно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Есть противопоставление с союзом 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……?......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Всегда с краткими причастиями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0" y="3929066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dirty="0">
                <a:solidFill>
                  <a:srgbClr val="003366"/>
                </a:solidFill>
              </a:rPr>
              <a:t> </a:t>
            </a:r>
            <a:r>
              <a:rPr lang="ru-RU" sz="2200" b="1" dirty="0" smtClean="0">
                <a:solidFill>
                  <a:srgbClr val="003366"/>
                </a:solidFill>
              </a:rPr>
              <a:t>Статья, (не)написанная журналистом; поля (не)убраны</a:t>
            </a:r>
            <a:r>
              <a:rPr lang="ru-RU" sz="2200" b="1" dirty="0">
                <a:solidFill>
                  <a:srgbClr val="003366"/>
                </a:solidFill>
              </a:rPr>
              <a:t>; (не)закрытая дверь; (не)прочитанная, а просмотренная </a:t>
            </a:r>
            <a:r>
              <a:rPr lang="ru-RU" sz="2200" b="1" dirty="0" smtClean="0">
                <a:solidFill>
                  <a:srgbClr val="003366"/>
                </a:solidFill>
              </a:rPr>
              <a:t>книга; (не)скошенная трава; дело (не)завершено; (не)асфальтированная дорога.</a:t>
            </a:r>
            <a:endParaRPr lang="ru-RU" sz="2200" b="1" dirty="0">
              <a:solidFill>
                <a:srgbClr val="003366"/>
              </a:solidFill>
            </a:endParaRPr>
          </a:p>
        </p:txBody>
      </p:sp>
      <p:sp>
        <p:nvSpPr>
          <p:cNvPr id="94215" name="WordArt 7"/>
          <p:cNvSpPr>
            <a:spLocks noChangeArrowheads="1" noChangeShapeType="1" noTextEdit="1"/>
          </p:cNvSpPr>
          <p:nvPr/>
        </p:nvSpPr>
        <p:spPr bwMode="auto">
          <a:xfrm>
            <a:off x="1403350" y="333375"/>
            <a:ext cx="5473700" cy="86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Слепая схема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0" y="5286388"/>
            <a:ext cx="91440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 dirty="0" smtClean="0">
                <a:solidFill>
                  <a:srgbClr val="003366"/>
                </a:solidFill>
              </a:rPr>
              <a:t>Статья, не </a:t>
            </a:r>
            <a:r>
              <a:rPr lang="ru-RU" sz="2200" b="1" dirty="0" smtClean="0">
                <a:solidFill>
                  <a:srgbClr val="FF0000"/>
                </a:solidFill>
              </a:rPr>
              <a:t>написанная</a:t>
            </a:r>
            <a:r>
              <a:rPr lang="ru-RU" sz="2200" b="1" dirty="0" smtClean="0">
                <a:solidFill>
                  <a:srgbClr val="003366"/>
                </a:solidFill>
              </a:rPr>
              <a:t> журналистом; поля </a:t>
            </a:r>
            <a:r>
              <a:rPr lang="ru-RU" sz="2200" b="1" dirty="0">
                <a:solidFill>
                  <a:srgbClr val="003366"/>
                </a:solidFill>
              </a:rPr>
              <a:t>не </a:t>
            </a:r>
            <a:r>
              <a:rPr lang="ru-RU" sz="2200" b="1" dirty="0">
                <a:solidFill>
                  <a:srgbClr val="FF0000"/>
                </a:solidFill>
              </a:rPr>
              <a:t>убраны</a:t>
            </a:r>
            <a:r>
              <a:rPr lang="ru-RU" sz="2200" b="1" dirty="0">
                <a:solidFill>
                  <a:srgbClr val="003366"/>
                </a:solidFill>
              </a:rPr>
              <a:t>; незакрытая дверь; не прочитанная, а просмотренная </a:t>
            </a:r>
            <a:r>
              <a:rPr lang="ru-RU" sz="2200" b="1" dirty="0" smtClean="0">
                <a:solidFill>
                  <a:srgbClr val="003366"/>
                </a:solidFill>
              </a:rPr>
              <a:t>книга; </a:t>
            </a:r>
            <a:r>
              <a:rPr lang="ru-RU" sz="2200" b="1" dirty="0" smtClean="0">
                <a:solidFill>
                  <a:srgbClr val="FF0000"/>
                </a:solidFill>
              </a:rPr>
              <a:t>нескошенная</a:t>
            </a:r>
            <a:r>
              <a:rPr lang="ru-RU" sz="2200" b="1" dirty="0" smtClean="0">
                <a:solidFill>
                  <a:srgbClr val="003366"/>
                </a:solidFill>
              </a:rPr>
              <a:t> трава;дело не завершено; </a:t>
            </a:r>
            <a:r>
              <a:rPr lang="ru-RU" sz="2200" b="1" dirty="0" smtClean="0">
                <a:solidFill>
                  <a:srgbClr val="FF0000"/>
                </a:solidFill>
              </a:rPr>
              <a:t>неасфальтированная</a:t>
            </a:r>
            <a:r>
              <a:rPr lang="ru-RU" sz="2200" b="1" dirty="0" smtClean="0">
                <a:solidFill>
                  <a:srgbClr val="003366"/>
                </a:solidFill>
              </a:rPr>
              <a:t> дорога.</a:t>
            </a:r>
            <a:endParaRPr lang="ru-RU" sz="2200" b="1" dirty="0">
              <a:solidFill>
                <a:srgbClr val="003366"/>
              </a:solidFill>
            </a:endParaRPr>
          </a:p>
          <a:p>
            <a:pPr>
              <a:spcBef>
                <a:spcPct val="50000"/>
              </a:spcBef>
            </a:pPr>
            <a:endParaRPr lang="ru-RU" sz="2200" b="1" dirty="0"/>
          </a:p>
        </p:txBody>
      </p:sp>
      <p:pic>
        <p:nvPicPr>
          <p:cNvPr id="94218" name="Picture 10" descr="1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260350"/>
            <a:ext cx="1801813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0" decel="100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0" decel="1000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00" decel="1000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0" decel="100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decel="100000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94213" grpId="0"/>
      <p:bldP spid="94214" grpId="0"/>
      <p:bldP spid="94214" grpId="1"/>
      <p:bldP spid="94215" grpId="0" animBg="1"/>
      <p:bldP spid="942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Когда пишется </a:t>
            </a:r>
            <a:r>
              <a:rPr lang="ru-RU" b="1" i="1" dirty="0" smtClean="0">
                <a:solidFill>
                  <a:srgbClr val="7030A0"/>
                </a:solidFill>
              </a:rPr>
              <a:t>Н</a:t>
            </a:r>
            <a:r>
              <a:rPr lang="ru-RU" b="1" dirty="0" smtClean="0">
                <a:solidFill>
                  <a:srgbClr val="7030A0"/>
                </a:solidFill>
              </a:rPr>
              <a:t> и </a:t>
            </a:r>
            <a:r>
              <a:rPr lang="ru-RU" b="1" i="1" dirty="0" smtClean="0">
                <a:solidFill>
                  <a:srgbClr val="7030A0"/>
                </a:solidFill>
              </a:rPr>
              <a:t>НН </a:t>
            </a:r>
            <a:r>
              <a:rPr lang="ru-RU" b="1" dirty="0" smtClean="0">
                <a:solidFill>
                  <a:srgbClr val="7030A0"/>
                </a:solidFill>
              </a:rPr>
              <a:t>в суффиксах причастий?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572560" cy="4929222"/>
          </a:xfrm>
        </p:spPr>
        <p:txBody>
          <a:bodyPr/>
          <a:lstStyle/>
          <a:p>
            <a:pPr algn="l">
              <a:buFontTx/>
              <a:buNone/>
            </a:pPr>
            <a:r>
              <a:rPr lang="ru-RU" dirty="0" smtClean="0"/>
              <a:t>		</a:t>
            </a:r>
            <a:r>
              <a:rPr lang="ru-RU" sz="4000" b="1" dirty="0" smtClean="0"/>
              <a:t>	</a:t>
            </a:r>
            <a:r>
              <a:rPr lang="ru-RU" sz="3200" b="1" u="sng" dirty="0" smtClean="0"/>
              <a:t>В суффиксах причастий </a:t>
            </a:r>
            <a:r>
              <a:rPr lang="ru-RU" sz="3200" b="1" dirty="0" smtClean="0"/>
              <a:t>пишется </a:t>
            </a:r>
            <a:r>
              <a:rPr lang="ru-RU" sz="3200" b="1" dirty="0" smtClean="0">
                <a:solidFill>
                  <a:srgbClr val="FF0000"/>
                </a:solidFill>
              </a:rPr>
              <a:t>НН</a:t>
            </a:r>
            <a:r>
              <a:rPr lang="ru-RU" sz="3200" b="1" dirty="0" smtClean="0"/>
              <a:t>, если :</a:t>
            </a:r>
          </a:p>
          <a:p>
            <a:pPr algn="l">
              <a:buFontTx/>
              <a:buNone/>
            </a:pPr>
            <a:r>
              <a:rPr lang="ru-RU" sz="3200" b="1" dirty="0" smtClean="0"/>
              <a:t>а) есть приставки, кроме не- ;</a:t>
            </a:r>
          </a:p>
          <a:p>
            <a:pPr algn="l">
              <a:buFontTx/>
              <a:buNone/>
            </a:pPr>
            <a:r>
              <a:rPr lang="ru-RU" sz="3200" b="1" dirty="0" smtClean="0"/>
              <a:t>б) есть суффикс –</a:t>
            </a:r>
            <a:r>
              <a:rPr lang="ru-RU" sz="3200" b="1" dirty="0" err="1" smtClean="0"/>
              <a:t>ова</a:t>
            </a:r>
            <a:r>
              <a:rPr lang="ru-RU" sz="3200" b="1" dirty="0" smtClean="0"/>
              <a:t>-, -</a:t>
            </a:r>
            <a:r>
              <a:rPr lang="ru-RU" sz="3200" b="1" dirty="0" err="1" smtClean="0"/>
              <a:t>ева</a:t>
            </a:r>
            <a:r>
              <a:rPr lang="ru-RU" sz="3200" b="1" dirty="0" smtClean="0"/>
              <a:t>-, -</a:t>
            </a:r>
            <a:r>
              <a:rPr lang="ru-RU" sz="3200" b="1" dirty="0" err="1" smtClean="0"/>
              <a:t>ирова</a:t>
            </a:r>
            <a:r>
              <a:rPr lang="ru-RU" sz="3200" b="1" dirty="0" smtClean="0"/>
              <a:t>-;</a:t>
            </a:r>
            <a:br>
              <a:rPr lang="ru-RU" sz="3200" b="1" dirty="0" smtClean="0"/>
            </a:br>
            <a:r>
              <a:rPr lang="ru-RU" sz="3200" b="1" dirty="0" smtClean="0"/>
              <a:t>в) есть зависимые слова;</a:t>
            </a:r>
            <a:br>
              <a:rPr lang="ru-RU" sz="3200" b="1" dirty="0" smtClean="0"/>
            </a:br>
            <a:r>
              <a:rPr lang="ru-RU" sz="3200" b="1" dirty="0" smtClean="0"/>
              <a:t>г) причастие образовано от глагола </a:t>
            </a:r>
            <a:r>
              <a:rPr lang="ru-RU" sz="3200" b="1" dirty="0" err="1" smtClean="0"/>
              <a:t>сов.вида</a:t>
            </a:r>
            <a:r>
              <a:rPr lang="ru-RU" sz="3200" b="1" dirty="0" smtClean="0"/>
              <a:t>.</a:t>
            </a:r>
          </a:p>
          <a:p>
            <a:pPr>
              <a:buFontTx/>
              <a:buNone/>
            </a:pPr>
            <a:endParaRPr lang="ru-RU" sz="36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ЗАПОМНИТЬ!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357126" y="1571612"/>
            <a:ext cx="8786874" cy="2643206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4500" b="1" dirty="0" smtClean="0"/>
              <a:t>	В кратких причастиях пишется только </a:t>
            </a:r>
            <a:r>
              <a:rPr lang="ru-RU" sz="4500" b="1" dirty="0" smtClean="0">
                <a:solidFill>
                  <a:srgbClr val="FF0000"/>
                </a:solidFill>
              </a:rPr>
              <a:t>одна буква Н</a:t>
            </a:r>
            <a:r>
              <a:rPr lang="ru-RU" sz="4500" b="1" dirty="0" smtClean="0"/>
              <a:t>.</a:t>
            </a:r>
          </a:p>
          <a:p>
            <a:pPr>
              <a:buFontTx/>
              <a:buNone/>
            </a:pPr>
            <a:endParaRPr lang="ru-RU" dirty="0" smtClean="0"/>
          </a:p>
        </p:txBody>
      </p:sp>
      <p:pic>
        <p:nvPicPr>
          <p:cNvPr id="25604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0995">
            <a:off x="5986463" y="4359275"/>
            <a:ext cx="27146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513</Words>
  <Application>Microsoft Office PowerPoint</Application>
  <PresentationFormat>Экран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ЗДРАВСТВУЙТЕ! ДОБРО ПОЖАЛОВАТЬ!</vt:lpstr>
      <vt:lpstr>Слайд 2</vt:lpstr>
      <vt:lpstr>Слайд 3</vt:lpstr>
      <vt:lpstr>ОРФОЭПИЯ</vt:lpstr>
      <vt:lpstr>Слайд 5</vt:lpstr>
      <vt:lpstr>Кра</vt:lpstr>
      <vt:lpstr>Слайд 7</vt:lpstr>
      <vt:lpstr>Когда пишется Н и НН в суффиксах причастий?</vt:lpstr>
      <vt:lpstr>ЗАПОМНИТЬ!</vt:lpstr>
      <vt:lpstr>Раскрыть скобки, объяснить написание Н, НН.</vt:lpstr>
      <vt:lpstr>Проверяем</vt:lpstr>
      <vt:lpstr>Слайд 12</vt:lpstr>
      <vt:lpstr>Слайд 13</vt:lpstr>
      <vt:lpstr>     ДОМАШНЕЕ    ЗАДАНИЕ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Irbis</dc:creator>
  <cp:lastModifiedBy>ученик1</cp:lastModifiedBy>
  <cp:revision>62</cp:revision>
  <dcterms:created xsi:type="dcterms:W3CDTF">2008-11-23T18:15:15Z</dcterms:created>
  <dcterms:modified xsi:type="dcterms:W3CDTF">2017-12-13T06:32:40Z</dcterms:modified>
</cp:coreProperties>
</file>