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25" r:id="rId3"/>
    <p:sldId id="326" r:id="rId4"/>
    <p:sldId id="329" r:id="rId5"/>
    <p:sldId id="348" r:id="rId6"/>
    <p:sldId id="349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B3AA-3B21-4850-B297-43B4CC6B47B7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75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/>
              <a:t>Общие рекомендации по созданию </a:t>
            </a:r>
            <a:r>
              <a:rPr dirty="0" err="1"/>
              <a:t>Центров</a:t>
            </a:r>
            <a:r>
              <a:rPr dirty="0"/>
              <a:t> образования </a:t>
            </a:r>
            <a:r>
              <a:rPr lang="ru-RU" dirty="0"/>
              <a:t>образования 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br>
              <a:rPr lang="ru-RU" dirty="0"/>
            </a:b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Зачем?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09437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Как?*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09A558-70E7-1346-AEC9-41E750184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6071"/>
            <a:ext cx="10515600" cy="4670892"/>
          </a:xfrm>
        </p:spPr>
        <p:txBody>
          <a:bodyPr>
            <a:normAutofit/>
          </a:bodyPr>
          <a:lstStyle/>
          <a:p>
            <a:r>
              <a:rPr lang="ru-RU" dirty="0"/>
              <a:t>В соответствии с утвержденными </a:t>
            </a:r>
            <a:r>
              <a:rPr lang="ru-RU" dirty="0" err="1"/>
              <a:t>Минпросвещения</a:t>
            </a:r>
            <a:r>
              <a:rPr lang="ru-RU" dirty="0"/>
              <a:t> России методическими рекомендациями в </a:t>
            </a:r>
            <a:r>
              <a:rPr lang="ru-RU" b="1" dirty="0">
                <a:solidFill>
                  <a:srgbClr val="FF0000"/>
                </a:solidFill>
              </a:rPr>
              <a:t>общеобразовательных организациях, расположенных в сельской местности и малых городах, </a:t>
            </a:r>
            <a:r>
              <a:rPr lang="ru-RU" dirty="0"/>
              <a:t>создана (обновлена) </a:t>
            </a:r>
            <a:r>
              <a:rPr lang="ru-RU" b="1" dirty="0">
                <a:solidFill>
                  <a:srgbClr val="FF0000"/>
                </a:solidFill>
              </a:rPr>
              <a:t>материально-техническая база </a:t>
            </a:r>
            <a:r>
              <a:rPr lang="ru-RU" dirty="0"/>
              <a:t>для реализации программ </a:t>
            </a:r>
            <a:r>
              <a:rPr lang="ru-RU" b="1" dirty="0">
                <a:solidFill>
                  <a:srgbClr val="FF0000"/>
                </a:solidFill>
              </a:rPr>
              <a:t>основного общего образования естественнонаучной и технологической направленностей и программ дополнительного образования соответствующей направленности </a:t>
            </a:r>
            <a:r>
              <a:rPr lang="ru-RU" dirty="0"/>
              <a:t>путем формирования на базе общеобразовательных организаций Центров образования «Точка роста» с целью развития современных компетенций и навыков у обучающихся, а также повышения качества образования.</a:t>
            </a:r>
          </a:p>
          <a:p>
            <a:r>
              <a:rPr lang="ru-RU" dirty="0"/>
              <a:t>Основной задачей Центров образования «Точка Роста» является </a:t>
            </a:r>
            <a:r>
              <a:rPr lang="ru-RU" b="1" dirty="0">
                <a:solidFill>
                  <a:srgbClr val="FF0000"/>
                </a:solidFill>
              </a:rPr>
              <a:t>охват обучающихся общеобразовательных организаций программами основного общего и дополнительного образования на созданной (обновленной) материально-технической базе</a:t>
            </a:r>
            <a:r>
              <a:rPr lang="ru-RU" dirty="0"/>
              <a:t>, в том числе с использованием дистанционных форм обучения и сетевой формы реализации образовательных программ.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45700-FC94-2F4E-A2D2-A3D09AC27423}"/>
              </a:ext>
            </a:extLst>
          </p:cNvPr>
          <p:cNvSpPr txBox="1"/>
          <p:nvPr/>
        </p:nvSpPr>
        <p:spPr>
          <a:xfrm>
            <a:off x="1075766" y="6266330"/>
            <a:ext cx="5234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Характеристика результата федерального проекта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8733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77487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endParaRPr lang="ru-RU" sz="2000" dirty="0"/>
          </a:p>
          <a:p>
            <a:pPr marL="0" indent="0">
              <a:buClr>
                <a:srgbClr val="0070C0"/>
              </a:buClr>
              <a:buNone/>
            </a:pPr>
            <a:r>
              <a:rPr lang="ru-RU" sz="2000" dirty="0"/>
              <a:t>  Образовательные программы общего и дополнительного       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569552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2082932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5062320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694862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588816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83710" y="296176"/>
            <a:ext cx="10069854" cy="33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«Стандартный комплект»*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16703" y="838499"/>
            <a:ext cx="37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8960EC-5B7B-44BB-97D8-F5AC361DDA22}"/>
              </a:ext>
            </a:extLst>
          </p:cNvPr>
          <p:cNvSpPr txBox="1"/>
          <p:nvPr/>
        </p:nvSpPr>
        <p:spPr>
          <a:xfrm>
            <a:off x="716703" y="1540431"/>
            <a:ext cx="240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Общее оборудование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729578" y="2477698"/>
            <a:ext cx="37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Биология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2834991"/>
          <a:ext cx="3653592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25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01335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17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влажных препаратов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гербариев демонстрационный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коллекций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5B7915D-F4A6-46EC-AC70-2DDD2090B8BC}"/>
              </a:ext>
            </a:extLst>
          </p:cNvPr>
          <p:cNvSpPr txBox="1"/>
          <p:nvPr/>
        </p:nvSpPr>
        <p:spPr>
          <a:xfrm>
            <a:off x="716703" y="4126144"/>
            <a:ext cx="3645090" cy="34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Химия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4093AAD6-BEF3-4FE4-9278-F79E8DC373E7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4480196"/>
          <a:ext cx="3653592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4174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11846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Демонстрационное оборудование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химических реактивов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коллекций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729578" y="5124795"/>
            <a:ext cx="37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Физика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AACDD64E-EBD0-4EC1-A281-809973D4C51A}"/>
              </a:ext>
            </a:extLst>
          </p:cNvPr>
          <p:cNvGraphicFramePr>
            <a:graphicFrameLocks noGrp="1"/>
          </p:cNvGraphicFramePr>
          <p:nvPr/>
        </p:nvGraphicFramePr>
        <p:xfrm>
          <a:off x="900013" y="5485807"/>
          <a:ext cx="3594466" cy="1085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112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33339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94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демонстрационных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лабораторных работ и ученических опытов (на базе комплектов для ОГЭ)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A26B774-CB80-4CC7-9A7B-847C7348165E}"/>
              </a:ext>
            </a:extLst>
          </p:cNvPr>
          <p:cNvGraphicFramePr>
            <a:graphicFrameLocks noGrp="1"/>
          </p:cNvGraphicFramePr>
          <p:nvPr/>
        </p:nvGraphicFramePr>
        <p:xfrm>
          <a:off x="908265" y="1848390"/>
          <a:ext cx="3599091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57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25517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цифровая (единая для всех предметов)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Посуда и оборудование для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ABADF223-F404-4B60-80A7-1852A6B97589}"/>
              </a:ext>
            </a:extLst>
          </p:cNvPr>
          <p:cNvSpPr txBox="1"/>
          <p:nvPr/>
        </p:nvSpPr>
        <p:spPr>
          <a:xfrm>
            <a:off x="4558632" y="837643"/>
            <a:ext cx="350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1870269"/>
          <a:ext cx="3238208" cy="15125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738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5082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11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76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набор по механике, мехатронике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7C21EA4-250B-4220-BFAE-2AFF2AF20FA3}"/>
              </a:ext>
            </a:extLst>
          </p:cNvPr>
          <p:cNvSpPr txBox="1"/>
          <p:nvPr/>
        </p:nvSpPr>
        <p:spPr>
          <a:xfrm>
            <a:off x="4550130" y="3595826"/>
            <a:ext cx="316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24FA544C-34C7-4DEB-AC28-B04FFD7F94C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4343862"/>
          <a:ext cx="2894750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5660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048F7B4-F2F2-47AC-94FA-4099194010A4}"/>
              </a:ext>
            </a:extLst>
          </p:cNvPr>
          <p:cNvSpPr txBox="1"/>
          <p:nvPr/>
        </p:nvSpPr>
        <p:spPr>
          <a:xfrm>
            <a:off x="4662790" y="6077078"/>
            <a:ext cx="693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9835A6-CD7A-413C-8B63-D00796E1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247" y="2461698"/>
            <a:ext cx="3764383" cy="35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14170" y="1112716"/>
            <a:ext cx="4008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Стандартный комплект поставляется единым комплектом и не подлежит доукомплектованию за счет дополнительного оборудования профильного комплекта.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079" y="1222888"/>
            <a:ext cx="595264" cy="5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26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6338" y="239247"/>
            <a:ext cx="10632412" cy="424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«Профильный комплект»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31234" y="830567"/>
            <a:ext cx="49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860905" y="1244896"/>
            <a:ext cx="49513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1983215"/>
          <a:ext cx="4041007" cy="11001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99589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41418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химии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849075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860905" y="3083396"/>
            <a:ext cx="27447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3707089"/>
          <a:ext cx="5240011" cy="1707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71657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6835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020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по механике, мехатронике и робототехнике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Четырёхосевой учебный робот- манипулятор с модульными сменными насадками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0554593"/>
                  </a:ext>
                </a:extLst>
              </a:tr>
              <a:tr h="4897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21027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FDBF5438-B9DA-44BB-868C-A707311C3A7D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1614229"/>
          <a:ext cx="4608763" cy="1652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015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518607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773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</a:t>
                      </a:r>
                      <a:r>
                        <a:rPr lang="ru-RU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химии</a:t>
                      </a:r>
                      <a:endParaRPr lang="ru-RU" sz="13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экологии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46748047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микроскоп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340521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ОГЭ по химии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5625662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лаборатория по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нейротехнологии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69604642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C332DD48-AFB0-41DF-BACD-C2B21A6933B2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3819879"/>
          <a:ext cx="4041007" cy="455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5056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43DFAFB-AD0F-4CD3-9468-AC0F95B1365D}"/>
              </a:ext>
            </a:extLst>
          </p:cNvPr>
          <p:cNvSpPr txBox="1"/>
          <p:nvPr/>
        </p:nvSpPr>
        <p:spPr>
          <a:xfrm>
            <a:off x="5812221" y="830567"/>
            <a:ext cx="510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</a:t>
            </a:r>
            <a:r>
              <a:rPr kumimoji="0" lang="ru-RU" sz="19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оборудование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7B04B4-D834-4553-A720-0A224BF47197}"/>
              </a:ext>
            </a:extLst>
          </p:cNvPr>
          <p:cNvSpPr txBox="1"/>
          <p:nvPr/>
        </p:nvSpPr>
        <p:spPr>
          <a:xfrm>
            <a:off x="5993416" y="1237787"/>
            <a:ext cx="55574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4B5A8-D99F-48EC-91D6-CCE73F6E21EA}"/>
              </a:ext>
            </a:extLst>
          </p:cNvPr>
          <p:cNvSpPr txBox="1"/>
          <p:nvPr/>
        </p:nvSpPr>
        <p:spPr>
          <a:xfrm>
            <a:off x="5993416" y="3304823"/>
            <a:ext cx="57676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6012544" y="5447032"/>
            <a:ext cx="4410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5849298"/>
          <a:ext cx="3741382" cy="4457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1177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20205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Тележка-хранилище ноутбуков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21027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365142B-9B69-4CBD-B4FC-293329D44ECE}"/>
              </a:ext>
            </a:extLst>
          </p:cNvPr>
          <p:cNvSpPr txBox="1"/>
          <p:nvPr/>
        </p:nvSpPr>
        <p:spPr>
          <a:xfrm>
            <a:off x="1098552" y="4812885"/>
            <a:ext cx="3741382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=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оборудование (по выбору)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9D3762-1A53-415D-9E9F-58FB74306532}"/>
              </a:ext>
            </a:extLst>
          </p:cNvPr>
          <p:cNvSpPr txBox="1"/>
          <p:nvPr/>
        </p:nvSpPr>
        <p:spPr>
          <a:xfrm>
            <a:off x="4602830" y="6387920"/>
            <a:ext cx="6930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657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618</Words>
  <Application>Microsoft Office PowerPoint</Application>
  <PresentationFormat>Широкоэкранный</PresentationFormat>
  <Paragraphs>105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Roboto</vt:lpstr>
      <vt:lpstr>Times New Roman</vt:lpstr>
      <vt:lpstr>Тема Office</vt:lpstr>
      <vt:lpstr>Общие рекомендации по созданию Центров образования образования естественно-научной и технологической направленностей «Точка роста»  в 2021 году</vt:lpstr>
      <vt:lpstr>Зачем?</vt:lpstr>
      <vt:lpstr>Как?*</vt:lpstr>
      <vt:lpstr>Документы на уровне образовательных организаций, информационная открытость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magda.liudmila@yandex.ru</cp:lastModifiedBy>
  <cp:revision>131</cp:revision>
  <dcterms:modified xsi:type="dcterms:W3CDTF">2021-01-27T09:05:28Z</dcterms:modified>
</cp:coreProperties>
</file>